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0.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handoutMasterIdLst>
    <p:handoutMasterId r:id="rId248"/>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490" r:id="rId18"/>
    <p:sldId id="951" r:id="rId19"/>
    <p:sldId id="497" r:id="rId20"/>
    <p:sldId id="947" r:id="rId21"/>
    <p:sldId id="339" r:id="rId22"/>
    <p:sldId id="340" r:id="rId23"/>
    <p:sldId id="360" r:id="rId24"/>
    <p:sldId id="480" r:id="rId25"/>
    <p:sldId id="341" r:id="rId26"/>
    <p:sldId id="528" r:id="rId27"/>
    <p:sldId id="529" r:id="rId28"/>
    <p:sldId id="530" r:id="rId29"/>
    <p:sldId id="342" r:id="rId30"/>
    <p:sldId id="871" r:id="rId31"/>
    <p:sldId id="870" r:id="rId32"/>
    <p:sldId id="872" r:id="rId33"/>
    <p:sldId id="873" r:id="rId34"/>
    <p:sldId id="874" r:id="rId35"/>
    <p:sldId id="877" r:id="rId36"/>
    <p:sldId id="878" r:id="rId37"/>
    <p:sldId id="879" r:id="rId38"/>
    <p:sldId id="930" r:id="rId39"/>
    <p:sldId id="754" r:id="rId40"/>
    <p:sldId id="491" r:id="rId41"/>
    <p:sldId id="953" r:id="rId42"/>
    <p:sldId id="492" r:id="rId43"/>
    <p:sldId id="330" r:id="rId44"/>
    <p:sldId id="526" r:id="rId45"/>
    <p:sldId id="331" r:id="rId46"/>
    <p:sldId id="332" r:id="rId47"/>
    <p:sldId id="494" r:id="rId48"/>
    <p:sldId id="493" r:id="rId49"/>
    <p:sldId id="333" r:id="rId50"/>
    <p:sldId id="955" r:id="rId51"/>
    <p:sldId id="335" r:id="rId52"/>
    <p:sldId id="495" r:id="rId53"/>
    <p:sldId id="525" r:id="rId54"/>
    <p:sldId id="358" r:id="rId55"/>
    <p:sldId id="345" r:id="rId56"/>
    <p:sldId id="344" r:id="rId57"/>
    <p:sldId id="361" r:id="rId58"/>
    <p:sldId id="351" r:id="rId59"/>
    <p:sldId id="956" r:id="rId60"/>
    <p:sldId id="346" r:id="rId61"/>
    <p:sldId id="347" r:id="rId62"/>
    <p:sldId id="498" r:id="rId63"/>
    <p:sldId id="349" r:id="rId64"/>
    <p:sldId id="380" r:id="rId65"/>
    <p:sldId id="348" r:id="rId66"/>
    <p:sldId id="353" r:id="rId67"/>
    <p:sldId id="499" r:id="rId68"/>
    <p:sldId id="485" r:id="rId69"/>
    <p:sldId id="354" r:id="rId70"/>
    <p:sldId id="357" r:id="rId71"/>
    <p:sldId id="367" r:id="rId72"/>
    <p:sldId id="368" r:id="rId73"/>
    <p:sldId id="369" r:id="rId74"/>
    <p:sldId id="948" r:id="rId75"/>
    <p:sldId id="950" r:id="rId76"/>
    <p:sldId id="370" r:id="rId77"/>
    <p:sldId id="949" r:id="rId78"/>
    <p:sldId id="943" r:id="rId79"/>
    <p:sldId id="944" r:id="rId80"/>
    <p:sldId id="359" r:id="rId81"/>
    <p:sldId id="363" r:id="rId82"/>
    <p:sldId id="355" r:id="rId83"/>
    <p:sldId id="366" r:id="rId84"/>
    <p:sldId id="365" r:id="rId85"/>
    <p:sldId id="364" r:id="rId86"/>
    <p:sldId id="935" r:id="rId87"/>
    <p:sldId id="356" r:id="rId88"/>
    <p:sldId id="501" r:id="rId89"/>
    <p:sldId id="422" r:id="rId90"/>
    <p:sldId id="400" r:id="rId91"/>
    <p:sldId id="408" r:id="rId92"/>
    <p:sldId id="405" r:id="rId93"/>
    <p:sldId id="406" r:id="rId94"/>
    <p:sldId id="402" r:id="rId95"/>
    <p:sldId id="407" r:id="rId96"/>
    <p:sldId id="945" r:id="rId97"/>
    <p:sldId id="946" r:id="rId98"/>
    <p:sldId id="403" r:id="rId99"/>
    <p:sldId id="404" r:id="rId100"/>
    <p:sldId id="401" r:id="rId101"/>
    <p:sldId id="936" r:id="rId102"/>
    <p:sldId id="937" r:id="rId103"/>
    <p:sldId id="938" r:id="rId104"/>
    <p:sldId id="941" r:id="rId105"/>
    <p:sldId id="939" r:id="rId106"/>
    <p:sldId id="940" r:id="rId107"/>
    <p:sldId id="423" r:id="rId108"/>
    <p:sldId id="522" r:id="rId109"/>
    <p:sldId id="523" r:id="rId110"/>
    <p:sldId id="409" r:id="rId111"/>
    <p:sldId id="410" r:id="rId112"/>
    <p:sldId id="411" r:id="rId113"/>
    <p:sldId id="412" r:id="rId114"/>
    <p:sldId id="413" r:id="rId115"/>
    <p:sldId id="414" r:id="rId116"/>
    <p:sldId id="520" r:id="rId117"/>
    <p:sldId id="521" r:id="rId118"/>
    <p:sldId id="524" r:id="rId119"/>
    <p:sldId id="415" r:id="rId120"/>
    <p:sldId id="416" r:id="rId121"/>
    <p:sldId id="417" r:id="rId122"/>
    <p:sldId id="418" r:id="rId123"/>
    <p:sldId id="419" r:id="rId124"/>
    <p:sldId id="420" r:id="rId125"/>
    <p:sldId id="421" r:id="rId126"/>
    <p:sldId id="433" r:id="rId127"/>
    <p:sldId id="434" r:id="rId128"/>
    <p:sldId id="440" r:id="rId129"/>
    <p:sldId id="352" r:id="rId130"/>
    <p:sldId id="441" r:id="rId131"/>
    <p:sldId id="442" r:id="rId132"/>
    <p:sldId id="445" r:id="rId133"/>
    <p:sldId id="443" r:id="rId134"/>
    <p:sldId id="444" r:id="rId135"/>
    <p:sldId id="519" r:id="rId136"/>
    <p:sldId id="436" r:id="rId137"/>
    <p:sldId id="438" r:id="rId138"/>
    <p:sldId id="486" r:id="rId139"/>
    <p:sldId id="424" r:id="rId140"/>
    <p:sldId id="425" r:id="rId141"/>
    <p:sldId id="426" r:id="rId142"/>
    <p:sldId id="427" r:id="rId143"/>
    <p:sldId id="429" r:id="rId144"/>
    <p:sldId id="274" r:id="rId145"/>
    <p:sldId id="372" r:id="rId146"/>
    <p:sldId id="888" r:id="rId147"/>
    <p:sldId id="373" r:id="rId148"/>
    <p:sldId id="374" r:id="rId149"/>
    <p:sldId id="397" r:id="rId150"/>
    <p:sldId id="376" r:id="rId151"/>
    <p:sldId id="375" r:id="rId152"/>
    <p:sldId id="398" r:id="rId153"/>
    <p:sldId id="377" r:id="rId154"/>
    <p:sldId id="378" r:id="rId155"/>
    <p:sldId id="379" r:id="rId156"/>
    <p:sldId id="399" r:id="rId157"/>
    <p:sldId id="505" r:id="rId158"/>
    <p:sldId id="381" r:id="rId159"/>
    <p:sldId id="384" r:id="rId160"/>
    <p:sldId id="383" r:id="rId161"/>
    <p:sldId id="902" r:id="rId162"/>
    <p:sldId id="386" r:id="rId163"/>
    <p:sldId id="504" r:id="rId164"/>
    <p:sldId id="509" r:id="rId165"/>
    <p:sldId id="507" r:id="rId166"/>
    <p:sldId id="906" r:id="rId167"/>
    <p:sldId id="301" r:id="rId168"/>
    <p:sldId id="302" r:id="rId169"/>
    <p:sldId id="304" r:id="rId170"/>
    <p:sldId id="306" r:id="rId171"/>
    <p:sldId id="389" r:id="rId172"/>
    <p:sldId id="390" r:id="rId173"/>
    <p:sldId id="311" r:id="rId174"/>
    <p:sldId id="431" r:id="rId175"/>
    <p:sldId id="432" r:id="rId176"/>
    <p:sldId id="503" r:id="rId177"/>
    <p:sldId id="904" r:id="rId178"/>
    <p:sldId id="481" r:id="rId179"/>
    <p:sldId id="387" r:id="rId180"/>
    <p:sldId id="391" r:id="rId181"/>
    <p:sldId id="934" r:id="rId182"/>
    <p:sldId id="392" r:id="rId183"/>
    <p:sldId id="511" r:id="rId184"/>
    <p:sldId id="448" r:id="rId185"/>
    <p:sldId id="452" r:id="rId186"/>
    <p:sldId id="453" r:id="rId187"/>
    <p:sldId id="450" r:id="rId188"/>
    <p:sldId id="454" r:id="rId189"/>
    <p:sldId id="455" r:id="rId190"/>
    <p:sldId id="451" r:id="rId191"/>
    <p:sldId id="456" r:id="rId192"/>
    <p:sldId id="502" r:id="rId193"/>
    <p:sldId id="467" r:id="rId194"/>
    <p:sldId id="457" r:id="rId195"/>
    <p:sldId id="459" r:id="rId196"/>
    <p:sldId id="461" r:id="rId197"/>
    <p:sldId id="460" r:id="rId198"/>
    <p:sldId id="513" r:id="rId199"/>
    <p:sldId id="458" r:id="rId200"/>
    <p:sldId id="469" r:id="rId201"/>
    <p:sldId id="470" r:id="rId202"/>
    <p:sldId id="471" r:id="rId203"/>
    <p:sldId id="512" r:id="rId204"/>
    <p:sldId id="472" r:id="rId205"/>
    <p:sldId id="473" r:id="rId206"/>
    <p:sldId id="474" r:id="rId207"/>
    <p:sldId id="475" r:id="rId208"/>
    <p:sldId id="476" r:id="rId209"/>
    <p:sldId id="462" r:id="rId210"/>
    <p:sldId id="514" r:id="rId211"/>
    <p:sldId id="515" r:id="rId212"/>
    <p:sldId id="516" r:id="rId213"/>
    <p:sldId id="517" r:id="rId214"/>
    <p:sldId id="463" r:id="rId215"/>
    <p:sldId id="482" r:id="rId216"/>
    <p:sldId id="464" r:id="rId217"/>
    <p:sldId id="465" r:id="rId218"/>
    <p:sldId id="466" r:id="rId219"/>
    <p:sldId id="483" r:id="rId220"/>
    <p:sldId id="484" r:id="rId221"/>
    <p:sldId id="371" r:id="rId222"/>
    <p:sldId id="428" r:id="rId223"/>
    <p:sldId id="305" r:id="rId224"/>
    <p:sldId id="309" r:id="rId225"/>
    <p:sldId id="310" r:id="rId226"/>
    <p:sldId id="518" r:id="rId227"/>
    <p:sldId id="312" r:id="rId228"/>
    <p:sldId id="313" r:id="rId229"/>
    <p:sldId id="324" r:id="rId230"/>
    <p:sldId id="308" r:id="rId231"/>
    <p:sldId id="307" r:id="rId232"/>
    <p:sldId id="430" r:id="rId233"/>
    <p:sldId id="314" r:id="rId234"/>
    <p:sldId id="323" r:id="rId235"/>
    <p:sldId id="315" r:id="rId236"/>
    <p:sldId id="316" r:id="rId237"/>
    <p:sldId id="319" r:id="rId238"/>
    <p:sldId id="396" r:id="rId239"/>
    <p:sldId id="321" r:id="rId240"/>
    <p:sldId id="322" r:id="rId241"/>
    <p:sldId id="394" r:id="rId242"/>
    <p:sldId id="395" r:id="rId243"/>
    <p:sldId id="393" r:id="rId244"/>
    <p:sldId id="954" r:id="rId245"/>
    <p:sldId id="500" r:id="rId24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490"/>
            <p14:sldId id="951"/>
            <p14:sldId id="497"/>
            <p14:sldId id="947"/>
            <p14:sldId id="339"/>
            <p14:sldId id="34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525"/>
            <p14:sldId id="358"/>
            <p14:sldId id="345"/>
            <p14:sldId id="344"/>
            <p14:sldId id="361"/>
            <p14:sldId id="351"/>
            <p14:sldId id="956"/>
            <p14:sldId id="346"/>
            <p14:sldId id="347"/>
            <p14:sldId id="498"/>
            <p14:sldId id="349"/>
            <p14:sldId id="380"/>
            <p14:sldId id="348"/>
            <p14:sldId id="353"/>
            <p14:sldId id="499"/>
            <p14:sldId id="485"/>
          </p14:sldIdLst>
        </p14:section>
        <p14:section name="Data pipeline" id="{F03A7E75-B21B-4B16-8BB6-085C23B6E013}">
          <p14:sldIdLst>
            <p14:sldId id="354"/>
            <p14:sldId id="357"/>
            <p14:sldId id="367"/>
            <p14:sldId id="368"/>
            <p14:sldId id="369"/>
            <p14:sldId id="948"/>
            <p14:sldId id="950"/>
            <p14:sldId id="370"/>
            <p14:sldId id="949"/>
            <p14:sldId id="943"/>
            <p14:sldId id="944"/>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874" autoAdjust="0"/>
  </p:normalViewPr>
  <p:slideViewPr>
    <p:cSldViewPr snapToGrid="0">
      <p:cViewPr varScale="1">
        <p:scale>
          <a:sx n="98" d="100"/>
          <a:sy n="98" d="100"/>
        </p:scale>
        <p:origin x="312" y="5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8/24/2022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24/08/2022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36</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38</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53</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166</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167</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229</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41.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47.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svg"/><Relationship Id="rId4" Type="http://schemas.openxmlformats.org/officeDocument/2006/relationships/image" Target="../media/image100.png"/></Relationships>
</file>

<file path=ppt/slides/_rels/slide149.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4.png"/><Relationship Id="rId39" Type="http://schemas.openxmlformats.org/officeDocument/2006/relationships/image" Target="../media/image147.png"/><Relationship Id="rId21" Type="http://schemas.openxmlformats.org/officeDocument/2006/relationships/image" Target="../media/image129.png"/><Relationship Id="rId34" Type="http://schemas.openxmlformats.org/officeDocument/2006/relationships/image" Target="../media/image142.png"/><Relationship Id="rId42" Type="http://schemas.openxmlformats.org/officeDocument/2006/relationships/image" Target="../media/image150.png"/><Relationship Id="rId47" Type="http://schemas.openxmlformats.org/officeDocument/2006/relationships/image" Target="../media/image155.png"/><Relationship Id="rId50" Type="http://schemas.openxmlformats.org/officeDocument/2006/relationships/image" Target="../media/image158.png"/><Relationship Id="rId55" Type="http://schemas.openxmlformats.org/officeDocument/2006/relationships/image" Target="../media/image163.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38" Type="http://schemas.openxmlformats.org/officeDocument/2006/relationships/image" Target="../media/image146.png"/><Relationship Id="rId46" Type="http://schemas.openxmlformats.org/officeDocument/2006/relationships/image" Target="../media/image154.png"/><Relationship Id="rId59" Type="http://schemas.openxmlformats.org/officeDocument/2006/relationships/image" Target="../media/image167.png"/><Relationship Id="rId2" Type="http://schemas.openxmlformats.org/officeDocument/2006/relationships/image" Target="../media/image110.png"/><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7.png"/><Relationship Id="rId41" Type="http://schemas.openxmlformats.org/officeDocument/2006/relationships/image" Target="../media/image149.png"/><Relationship Id="rId54"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png"/><Relationship Id="rId37" Type="http://schemas.openxmlformats.org/officeDocument/2006/relationships/image" Target="../media/image145.png"/><Relationship Id="rId40" Type="http://schemas.openxmlformats.org/officeDocument/2006/relationships/image" Target="../media/image148.png"/><Relationship Id="rId45" Type="http://schemas.openxmlformats.org/officeDocument/2006/relationships/image" Target="../media/image153.png"/><Relationship Id="rId53" Type="http://schemas.openxmlformats.org/officeDocument/2006/relationships/image" Target="../media/image161.png"/><Relationship Id="rId58" Type="http://schemas.openxmlformats.org/officeDocument/2006/relationships/image" Target="../media/image166.pn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4.png"/><Relationship Id="rId49" Type="http://schemas.openxmlformats.org/officeDocument/2006/relationships/image" Target="../media/image157.png"/><Relationship Id="rId57" Type="http://schemas.openxmlformats.org/officeDocument/2006/relationships/image" Target="../media/image165.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139.png"/><Relationship Id="rId44" Type="http://schemas.openxmlformats.org/officeDocument/2006/relationships/image" Target="../media/image152.png"/><Relationship Id="rId52" Type="http://schemas.openxmlformats.org/officeDocument/2006/relationships/image" Target="../media/image160.png"/><Relationship Id="rId60" Type="http://schemas.openxmlformats.org/officeDocument/2006/relationships/image" Target="../media/image16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3.png"/><Relationship Id="rId43" Type="http://schemas.openxmlformats.org/officeDocument/2006/relationships/image" Target="../media/image151.png"/><Relationship Id="rId48" Type="http://schemas.openxmlformats.org/officeDocument/2006/relationships/image" Target="../media/image156.png"/><Relationship Id="rId56" Type="http://schemas.openxmlformats.org/officeDocument/2006/relationships/image" Target="../media/image164.png"/><Relationship Id="rId8" Type="http://schemas.openxmlformats.org/officeDocument/2006/relationships/image" Target="../media/image116.png"/><Relationship Id="rId51" Type="http://schemas.openxmlformats.org/officeDocument/2006/relationships/image" Target="../media/image159.png"/><Relationship Id="rId3" Type="http://schemas.openxmlformats.org/officeDocument/2006/relationships/image" Target="../media/image111.png"/></Relationships>
</file>

<file path=ppt/slides/_rels/slide169.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90.png"/><Relationship Id="rId4" Type="http://schemas.openxmlformats.org/officeDocument/2006/relationships/image" Target="../media/image189.png"/></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24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www.datasciencecentral.com/profiles/blogs/dataops-it-s-a-secre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hyperlink" Target="https://www.domo.com/learn/data-never-sleeps-8"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5.svg"/></Relationships>
</file>

<file path=ppt/slides/_rels/slide7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100</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102</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103</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104</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105</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106</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108</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111</a:t>
            </a:fld>
            <a:endParaRPr lang="it-IT"/>
          </a:p>
        </p:txBody>
      </p:sp>
    </p:spTree>
    <p:extLst>
      <p:ext uri="{BB962C8B-B14F-4D97-AF65-F5344CB8AC3E}">
        <p14:creationId xmlns:p14="http://schemas.microsoft.com/office/powerpoint/2010/main" val="565968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113</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114</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116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118</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119</a:t>
            </a:fld>
            <a:endParaRPr lang="it-IT"/>
          </a:p>
        </p:txBody>
      </p:sp>
    </p:spTree>
    <p:extLst>
      <p:ext uri="{BB962C8B-B14F-4D97-AF65-F5344CB8AC3E}">
        <p14:creationId xmlns:p14="http://schemas.microsoft.com/office/powerpoint/2010/main" val="169251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120</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122</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124</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Tree>
    <p:extLst>
      <p:ext uri="{BB962C8B-B14F-4D97-AF65-F5344CB8AC3E}">
        <p14:creationId xmlns:p14="http://schemas.microsoft.com/office/powerpoint/2010/main" val="20804430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127</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a:p>
        </p:txBody>
      </p:sp>
    </p:spTree>
    <p:extLst>
      <p:ext uri="{BB962C8B-B14F-4D97-AF65-F5344CB8AC3E}">
        <p14:creationId xmlns:p14="http://schemas.microsoft.com/office/powerpoint/2010/main" val="424683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131</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132</a:t>
            </a:fld>
            <a:endParaRPr lang="it-IT"/>
          </a:p>
        </p:txBody>
      </p:sp>
    </p:spTree>
    <p:extLst>
      <p:ext uri="{BB962C8B-B14F-4D97-AF65-F5344CB8AC3E}">
        <p14:creationId xmlns:p14="http://schemas.microsoft.com/office/powerpoint/2010/main" val="1898140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133</a:t>
            </a:fld>
            <a:endParaRPr lang="it-IT"/>
          </a:p>
        </p:txBody>
      </p:sp>
    </p:spTree>
    <p:extLst>
      <p:ext uri="{BB962C8B-B14F-4D97-AF65-F5344CB8AC3E}">
        <p14:creationId xmlns:p14="http://schemas.microsoft.com/office/powerpoint/2010/main" val="21449177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29969738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spTree>
    <p:extLst>
      <p:ext uri="{BB962C8B-B14F-4D97-AF65-F5344CB8AC3E}">
        <p14:creationId xmlns:p14="http://schemas.microsoft.com/office/powerpoint/2010/main" val="215037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spTree>
    <p:extLst>
      <p:ext uri="{BB962C8B-B14F-4D97-AF65-F5344CB8AC3E}">
        <p14:creationId xmlns:p14="http://schemas.microsoft.com/office/powerpoint/2010/main" val="9684411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138</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142</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spTree>
    <p:extLst>
      <p:ext uri="{BB962C8B-B14F-4D97-AF65-F5344CB8AC3E}">
        <p14:creationId xmlns:p14="http://schemas.microsoft.com/office/powerpoint/2010/main" val="598574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146</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147</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149</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150</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spTree>
    <p:extLst>
      <p:ext uri="{BB962C8B-B14F-4D97-AF65-F5344CB8AC3E}">
        <p14:creationId xmlns:p14="http://schemas.microsoft.com/office/powerpoint/2010/main" val="12689506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155</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156</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157</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spTree>
    <p:extLst>
      <p:ext uri="{BB962C8B-B14F-4D97-AF65-F5344CB8AC3E}">
        <p14:creationId xmlns:p14="http://schemas.microsoft.com/office/powerpoint/2010/main" val="1160081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7436796" cy="4351338"/>
          </a:xfrm>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a matter of </a:t>
            </a:r>
            <a:r>
              <a:rPr lang="en-US" dirty="0">
                <a:solidFill>
                  <a:srgbClr val="FF5050"/>
                </a:solidFill>
              </a:rPr>
              <a:t>storage</a:t>
            </a:r>
          </a:p>
          <a:p>
            <a:pPr lvl="1"/>
            <a:r>
              <a:rPr lang="en-US" dirty="0"/>
              <a:t>Need integrated and multilevel analytical skills and techniques</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163</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165</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166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167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168</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spTree>
    <p:extLst>
      <p:ext uri="{BB962C8B-B14F-4D97-AF65-F5344CB8AC3E}">
        <p14:creationId xmlns:p14="http://schemas.microsoft.com/office/powerpoint/2010/main" val="6676028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171</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172</a:t>
            </a:fld>
            <a:endParaRPr lang="it-IT"/>
          </a:p>
        </p:txBody>
      </p:sp>
    </p:spTree>
    <p:extLst>
      <p:ext uri="{BB962C8B-B14F-4D97-AF65-F5344CB8AC3E}">
        <p14:creationId xmlns:p14="http://schemas.microsoft.com/office/powerpoint/2010/main" val="16175117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173</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174</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176</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extLst>
              <p:ext uri="{D42A27DB-BD31-4B8C-83A1-F6EECF244321}">
                <p14:modId xmlns:p14="http://schemas.microsoft.com/office/powerpoint/2010/main" val="2548572149"/>
              </p:ext>
            </p:extLst>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18</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182</a:t>
            </a:fld>
            <a:endParaRPr lang="it-IT"/>
          </a:p>
        </p:txBody>
      </p:sp>
    </p:spTree>
    <p:extLst>
      <p:ext uri="{BB962C8B-B14F-4D97-AF65-F5344CB8AC3E}">
        <p14:creationId xmlns:p14="http://schemas.microsoft.com/office/powerpoint/2010/main" val="9340644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184</a:t>
            </a:fld>
            <a:endParaRPr lang="it-IT"/>
          </a:p>
        </p:txBody>
      </p:sp>
    </p:spTree>
    <p:extLst>
      <p:ext uri="{BB962C8B-B14F-4D97-AF65-F5344CB8AC3E}">
        <p14:creationId xmlns:p14="http://schemas.microsoft.com/office/powerpoint/2010/main" val="41725515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185</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186</a:t>
            </a:fld>
            <a:endParaRPr lang="it-IT"/>
          </a:p>
        </p:txBody>
      </p:sp>
    </p:spTree>
    <p:extLst>
      <p:ext uri="{BB962C8B-B14F-4D97-AF65-F5344CB8AC3E}">
        <p14:creationId xmlns:p14="http://schemas.microsoft.com/office/powerpoint/2010/main" val="9233314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187</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188</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spTree>
    <p:extLst>
      <p:ext uri="{BB962C8B-B14F-4D97-AF65-F5344CB8AC3E}">
        <p14:creationId xmlns:p14="http://schemas.microsoft.com/office/powerpoint/2010/main" val="73360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190</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192</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a:p>
        </p:txBody>
      </p:sp>
    </p:spTree>
    <p:extLst>
      <p:ext uri="{BB962C8B-B14F-4D97-AF65-F5344CB8AC3E}">
        <p14:creationId xmlns:p14="http://schemas.microsoft.com/office/powerpoint/2010/main" val="39159515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195</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196</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197</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198</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extLst>
              <p:ext uri="{D42A27DB-BD31-4B8C-83A1-F6EECF244321}">
                <p14:modId xmlns:p14="http://schemas.microsoft.com/office/powerpoint/2010/main" val="1901605217"/>
              </p:ext>
            </p:extLst>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203</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204</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206</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207</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208</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209</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16231334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210</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214</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216</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217</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218</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219</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a:t>
            </a:fld>
            <a:endParaRPr lang="it-IT"/>
          </a:p>
        </p:txBody>
      </p:sp>
    </p:spTree>
    <p:extLst>
      <p:ext uri="{BB962C8B-B14F-4D97-AF65-F5344CB8AC3E}">
        <p14:creationId xmlns:p14="http://schemas.microsoft.com/office/powerpoint/2010/main" val="22383995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220</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spTree>
    <p:extLst>
      <p:ext uri="{BB962C8B-B14F-4D97-AF65-F5344CB8AC3E}">
        <p14:creationId xmlns:p14="http://schemas.microsoft.com/office/powerpoint/2010/main" val="3797521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5661027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225</a:t>
            </a:fld>
            <a:endParaRPr lang="it-IT"/>
          </a:p>
        </p:txBody>
      </p:sp>
    </p:spTree>
    <p:extLst>
      <p:ext uri="{BB962C8B-B14F-4D97-AF65-F5344CB8AC3E}">
        <p14:creationId xmlns:p14="http://schemas.microsoft.com/office/powerpoint/2010/main" val="34902978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227</a:t>
            </a:fld>
            <a:endParaRPr lang="it-IT"/>
          </a:p>
        </p:txBody>
      </p:sp>
    </p:spTree>
    <p:extLst>
      <p:ext uri="{BB962C8B-B14F-4D97-AF65-F5344CB8AC3E}">
        <p14:creationId xmlns:p14="http://schemas.microsoft.com/office/powerpoint/2010/main" val="33512989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228</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23</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230</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spTree>
    <p:extLst>
      <p:ext uri="{BB962C8B-B14F-4D97-AF65-F5344CB8AC3E}">
        <p14:creationId xmlns:p14="http://schemas.microsoft.com/office/powerpoint/2010/main" val="3098366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Tree>
    <p:extLst>
      <p:ext uri="{BB962C8B-B14F-4D97-AF65-F5344CB8AC3E}">
        <p14:creationId xmlns:p14="http://schemas.microsoft.com/office/powerpoint/2010/main" val="34256249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233</a:t>
            </a:fld>
            <a:endParaRPr lang="it-IT"/>
          </a:p>
        </p:txBody>
      </p:sp>
    </p:spTree>
    <p:extLst>
      <p:ext uri="{BB962C8B-B14F-4D97-AF65-F5344CB8AC3E}">
        <p14:creationId xmlns:p14="http://schemas.microsoft.com/office/powerpoint/2010/main" val="16916511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234</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235</a:t>
            </a:fld>
            <a:endParaRPr lang="it-IT"/>
          </a:p>
        </p:txBody>
      </p:sp>
    </p:spTree>
    <p:extLst>
      <p:ext uri="{BB962C8B-B14F-4D97-AF65-F5344CB8AC3E}">
        <p14:creationId xmlns:p14="http://schemas.microsoft.com/office/powerpoint/2010/main" val="38218671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236</a:t>
            </a:fld>
            <a:endParaRPr lang="it-IT"/>
          </a:p>
        </p:txBody>
      </p:sp>
    </p:spTree>
    <p:extLst>
      <p:ext uri="{BB962C8B-B14F-4D97-AF65-F5344CB8AC3E}">
        <p14:creationId xmlns:p14="http://schemas.microsoft.com/office/powerpoint/2010/main" val="1735154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237</a:t>
            </a:fld>
            <a:endParaRPr lang="it-IT"/>
          </a:p>
        </p:txBody>
      </p:sp>
    </p:spTree>
    <p:extLst>
      <p:ext uri="{BB962C8B-B14F-4D97-AF65-F5344CB8AC3E}">
        <p14:creationId xmlns:p14="http://schemas.microsoft.com/office/powerpoint/2010/main" val="19949009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238</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a:p>
        </p:txBody>
      </p:sp>
    </p:spTree>
    <p:extLst>
      <p:ext uri="{BB962C8B-B14F-4D97-AF65-F5344CB8AC3E}">
        <p14:creationId xmlns:p14="http://schemas.microsoft.com/office/powerpoint/2010/main" val="3602834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240</a:t>
            </a:fld>
            <a:endParaRPr lang="it-IT"/>
          </a:p>
        </p:txBody>
      </p:sp>
    </p:spTree>
    <p:extLst>
      <p:ext uri="{BB962C8B-B14F-4D97-AF65-F5344CB8AC3E}">
        <p14:creationId xmlns:p14="http://schemas.microsoft.com/office/powerpoint/2010/main" val="6543345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241</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242</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243</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244</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245</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4068593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26</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27</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342432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on-premises vs on-cloud</a:t>
            </a:r>
          </a:p>
          <a:p>
            <a:pPr lvl="1"/>
            <a:r>
              <a:rPr lang="en-US" dirty="0"/>
              <a:t>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30</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31</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32</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33</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34</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36</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37</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38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a:p>
        </p:txBody>
      </p:sp>
    </p:spTree>
    <p:extLst>
      <p:ext uri="{BB962C8B-B14F-4D97-AF65-F5344CB8AC3E}">
        <p14:creationId xmlns:p14="http://schemas.microsoft.com/office/powerpoint/2010/main" val="1227029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dirty="0">
                <a:solidFill>
                  <a:srgbClr val="FF5050"/>
                </a:solidFill>
              </a:rPr>
              <a:t>Data platform engineer</a:t>
            </a:r>
            <a:endParaRPr lang="en-US" sz="2000" dirty="0"/>
          </a:p>
          <a:p>
            <a:pPr lvl="1"/>
            <a:r>
              <a:rPr lang="en-US" sz="1400" dirty="0">
                <a:effectLst/>
              </a:rPr>
              <a:t>Orchestrate the successful implementation of cloud technologies within the data infrastructure of their business</a:t>
            </a:r>
          </a:p>
          <a:p>
            <a:pPr lvl="1"/>
            <a:r>
              <a:rPr lang="en-US" sz="1400" dirty="0">
                <a:effectLst/>
              </a:rPr>
              <a:t>Solid understanding of impact database types and implementation </a:t>
            </a:r>
          </a:p>
          <a:p>
            <a:pPr lvl="1"/>
            <a:r>
              <a:rPr lang="en-US" sz="1400" dirty="0">
                <a:effectLst/>
              </a:rPr>
              <a:t>Responsible for purchasing decisions for cloud services and approval of data architectures</a:t>
            </a:r>
          </a:p>
          <a:p>
            <a:r>
              <a:rPr lang="en-US" sz="2000" dirty="0">
                <a:solidFill>
                  <a:srgbClr val="FF5050"/>
                </a:solidFill>
              </a:rPr>
              <a:t>Data analyst</a:t>
            </a:r>
          </a:p>
          <a:p>
            <a:pPr lvl="1"/>
            <a:r>
              <a:rPr lang="en-US" sz="1400" dirty="0">
                <a:effectLst/>
              </a:rPr>
              <a:t>Analyze data systems, creating automated systems for retrieving data from the data platform</a:t>
            </a:r>
          </a:p>
          <a:p>
            <a:pPr lvl="1"/>
            <a:r>
              <a:rPr lang="en-US" sz="1400" dirty="0">
                <a:effectLst/>
              </a:rPr>
              <a:t>Cloud data analysts are more commonly members of the business user population</a:t>
            </a:r>
          </a:p>
          <a:p>
            <a:r>
              <a:rPr lang="en-US" sz="2000" dirty="0">
                <a:solidFill>
                  <a:srgbClr val="FF5050"/>
                </a:solidFill>
              </a:rPr>
              <a:t>Data scientist</a:t>
            </a:r>
          </a:p>
          <a:p>
            <a:pPr lvl="1"/>
            <a:r>
              <a:rPr lang="en-US" sz="1400" dirty="0">
                <a:effectLst/>
              </a:rPr>
              <a:t>Analyze and interpret complex digital data</a:t>
            </a:r>
          </a:p>
          <a:p>
            <a:pPr lvl="1"/>
            <a:r>
              <a:rPr lang="en-US" sz="1400" dirty="0">
                <a:effectLst/>
              </a:rPr>
              <a:t>Work with new technologies (e.g., machine learning) to deepen the business' understanding and gain new insights</a:t>
            </a:r>
          </a:p>
          <a:p>
            <a:r>
              <a:rPr lang="en-US" sz="2000" dirty="0">
                <a:solidFill>
                  <a:srgbClr val="FF5050"/>
                </a:solidFill>
              </a:rPr>
              <a:t>Data architect</a:t>
            </a:r>
            <a:endParaRPr lang="en-US" sz="2000" dirty="0"/>
          </a:p>
          <a:p>
            <a:pPr lvl="1"/>
            <a:r>
              <a:rPr lang="en-US" sz="1400" dirty="0">
                <a:effectLst/>
              </a:rPr>
              <a:t>Team members who understand all aspects of a data platform's architecture</a:t>
            </a:r>
          </a:p>
          <a:p>
            <a:pPr lvl="1"/>
            <a:r>
              <a:rPr lang="en-US" sz="1400" dirty="0">
                <a:effectLst/>
              </a:rPr>
              <a:t>Work closely with the data platform engineers to create data workflows</a:t>
            </a:r>
          </a:p>
          <a:p>
            <a:pPr lvl="1"/>
            <a:r>
              <a:rPr lang="en-US" sz="1400" dirty="0">
                <a:effectLst/>
              </a:rPr>
              <a:t>Responsible for designing and testing new database architectures and planning both data and architecture migrations</a:t>
            </a:r>
          </a:p>
          <a:p>
            <a:r>
              <a:rPr lang="en-US" sz="2000" dirty="0">
                <a:solidFill>
                  <a:srgbClr val="FF5050"/>
                </a:solidFill>
              </a:rPr>
              <a:t>Data pipeline engineer</a:t>
            </a:r>
          </a:p>
          <a:p>
            <a:pPr lvl="1"/>
            <a:r>
              <a:rPr lang="en-US" sz="1400" dirty="0">
                <a:effectLst/>
              </a:rPr>
              <a:t>Responsible for planning, architecting, and building large-scale data processing systems</a:t>
            </a:r>
            <a:endParaRPr lang="en-US" sz="140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42</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43</a:t>
            </a:fld>
            <a:endParaRPr lang="it-IT"/>
          </a:p>
        </p:txBody>
      </p:sp>
    </p:spTree>
    <p:extLst>
      <p:ext uri="{BB962C8B-B14F-4D97-AF65-F5344CB8AC3E}">
        <p14:creationId xmlns:p14="http://schemas.microsoft.com/office/powerpoint/2010/main" val="2119612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45</a:t>
            </a:fld>
            <a:endParaRPr lang="en-US"/>
          </a:p>
        </p:txBody>
      </p:sp>
    </p:spTree>
    <p:extLst>
      <p:ext uri="{BB962C8B-B14F-4D97-AF65-F5344CB8AC3E}">
        <p14:creationId xmlns:p14="http://schemas.microsoft.com/office/powerpoint/2010/main" val="1555717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46</a:t>
            </a:fld>
            <a:endParaRPr lang="it-IT"/>
          </a:p>
        </p:txBody>
      </p:sp>
    </p:spTree>
    <p:extLst>
      <p:ext uri="{BB962C8B-B14F-4D97-AF65-F5344CB8AC3E}">
        <p14:creationId xmlns:p14="http://schemas.microsoft.com/office/powerpoint/2010/main" val="3057793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47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a:p>
        </p:txBody>
      </p:sp>
    </p:spTree>
    <p:extLst>
      <p:ext uri="{BB962C8B-B14F-4D97-AF65-F5344CB8AC3E}">
        <p14:creationId xmlns:p14="http://schemas.microsoft.com/office/powerpoint/2010/main" val="105741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2684901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endParaRPr lang="en-US" dirty="0"/>
          </a:p>
          <a:p>
            <a:r>
              <a:rPr lang="en-US" dirty="0"/>
              <a:t>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standardized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51</a:t>
            </a:fld>
            <a:endParaRPr lang="it-IT"/>
          </a:p>
        </p:txBody>
      </p:sp>
    </p:spTree>
    <p:extLst>
      <p:ext uri="{BB962C8B-B14F-4D97-AF65-F5344CB8AC3E}">
        <p14:creationId xmlns:p14="http://schemas.microsoft.com/office/powerpoint/2010/main" val="3556227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52</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53</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54</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1"/>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55</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58</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62</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484253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64</a:t>
            </a:fld>
            <a:endParaRPr lang="it-IT"/>
          </a:p>
        </p:txBody>
      </p:sp>
    </p:spTree>
    <p:extLst>
      <p:ext uri="{BB962C8B-B14F-4D97-AF65-F5344CB8AC3E}">
        <p14:creationId xmlns:p14="http://schemas.microsoft.com/office/powerpoint/2010/main" val="3952187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66</a:t>
            </a:fld>
            <a:endParaRPr lang="it-IT"/>
          </a:p>
        </p:txBody>
      </p:sp>
    </p:spTree>
    <p:extLst>
      <p:ext uri="{BB962C8B-B14F-4D97-AF65-F5344CB8AC3E}">
        <p14:creationId xmlns:p14="http://schemas.microsoft.com/office/powerpoint/2010/main" val="1697114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68</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Tree>
    <p:extLst>
      <p:ext uri="{BB962C8B-B14F-4D97-AF65-F5344CB8AC3E}">
        <p14:creationId xmlns:p14="http://schemas.microsoft.com/office/powerpoint/2010/main" val="3094861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Tree>
    <p:extLst>
      <p:ext uri="{BB962C8B-B14F-4D97-AF65-F5344CB8AC3E}">
        <p14:creationId xmlns:p14="http://schemas.microsoft.com/office/powerpoint/2010/main" val="1591185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it-IT" dirty="0" err="1"/>
              <a:t>Collecting</a:t>
            </a:r>
            <a:r>
              <a:rPr lang="it-IT" dirty="0"/>
              <a:t> data	</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dirty="0">
                <a:solidFill>
                  <a:srgbClr val="FDA100"/>
                </a:solidFill>
                <a:effectLst/>
              </a:rPr>
              <a:t>Scheduled Batch</a:t>
            </a:r>
          </a:p>
          <a:p>
            <a:pPr lvl="2"/>
            <a:r>
              <a:rPr lang="en-US" sz="1400" dirty="0"/>
              <a:t>Large volume of data processed on a regular scheduled basis; velocity is very predictable</a:t>
            </a:r>
          </a:p>
          <a:p>
            <a:pPr lvl="1"/>
            <a:r>
              <a:rPr lang="en-US" sz="1600" b="1" dirty="0">
                <a:solidFill>
                  <a:srgbClr val="FDA100"/>
                </a:solidFill>
                <a:effectLst/>
              </a:rPr>
              <a:t>Periodic</a:t>
            </a:r>
            <a:r>
              <a:rPr lang="en-US" sz="1600" dirty="0"/>
              <a:t>:</a:t>
            </a:r>
          </a:p>
          <a:p>
            <a:pPr lvl="2"/>
            <a:r>
              <a:rPr lang="en-US" sz="1400" dirty="0"/>
              <a:t>Large volume of data processed at irregular times (e.g., after collecting a certain amount of data); velocity is less predictable</a:t>
            </a:r>
          </a:p>
          <a:p>
            <a:pPr lvl="1"/>
            <a:r>
              <a:rPr lang="en-US" sz="1600" b="1" dirty="0">
                <a:solidFill>
                  <a:srgbClr val="FDA100"/>
                </a:solidFill>
                <a:effectLst/>
              </a:rPr>
              <a:t>Near real-time</a:t>
            </a:r>
            <a:endParaRPr lang="en-US" sz="1600" dirty="0"/>
          </a:p>
          <a:p>
            <a:pPr lvl="2"/>
            <a:r>
              <a:rPr lang="en-US" sz="1400" dirty="0"/>
              <a:t>Streaming data processed in small individual batches that are collected and processed within minutes; velocity is a huge concern</a:t>
            </a:r>
          </a:p>
          <a:p>
            <a:pPr lvl="1"/>
            <a:r>
              <a:rPr lang="en-US" sz="1600" b="1" dirty="0">
                <a:solidFill>
                  <a:srgbClr val="FDA100"/>
                </a:solidFill>
                <a:effectLst/>
              </a:rPr>
              <a:t>Real-time</a:t>
            </a:r>
          </a:p>
          <a:p>
            <a:pPr lvl="2"/>
            <a:r>
              <a:rPr lang="en-US" sz="1400" dirty="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it-IT" dirty="0"/>
              <a:t>Processing data</a:t>
            </a:r>
            <a:endParaRPr lang="en-US" dirty="0"/>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 </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t>74</a:t>
            </a:fld>
            <a:endParaRPr lang="it-IT"/>
          </a:p>
        </p:txBody>
      </p:sp>
    </p:spTree>
    <p:extLst>
      <p:ext uri="{BB962C8B-B14F-4D97-AF65-F5344CB8AC3E}">
        <p14:creationId xmlns:p14="http://schemas.microsoft.com/office/powerpoint/2010/main" val="1239165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such as </a:t>
            </a:r>
            <a:r>
              <a:rPr lang="en-US" b="1" dirty="0">
                <a:effectLst/>
              </a:rPr>
              <a:t>veracity </a:t>
            </a:r>
            <a:r>
              <a:rPr lang="en-US" dirty="0">
                <a:effectLst/>
              </a:rPr>
              <a:t>(</a:t>
            </a:r>
            <a:r>
              <a:rPr lang="en-US" dirty="0"/>
              <a:t>trustworthiness/quality of your data), and </a:t>
            </a:r>
            <a:r>
              <a:rPr lang="en-US" b="1" dirty="0">
                <a:effectLst/>
              </a:rPr>
              <a:t>value </a:t>
            </a:r>
            <a:r>
              <a:rPr lang="en-US" dirty="0">
                <a:effectLst/>
              </a:rPr>
              <a:t>(ability to extract meaningful information)</a:t>
            </a: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extLst>
              <p:ext uri="{D42A27DB-BD31-4B8C-83A1-F6EECF244321}">
                <p14:modId xmlns:p14="http://schemas.microsoft.com/office/powerpoint/2010/main" val="3292569093"/>
              </p:ext>
            </p:extLst>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77</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1</a:t>
            </a:r>
          </a:p>
          <a:p>
            <a:pPr lvl="1"/>
            <a:r>
              <a:rPr lang="en-US" dirty="0"/>
              <a:t>My business has a set of 15 JSON data files that are each about 2.5 GB in size. </a:t>
            </a:r>
          </a:p>
          <a:p>
            <a:pPr lvl="1"/>
            <a:r>
              <a:rPr lang="en-US" dirty="0"/>
              <a:t>They are placed on a file server once an hour, and they must be ingested as soon as they arrive in this location. </a:t>
            </a:r>
          </a:p>
          <a:p>
            <a:pPr lvl="1"/>
            <a:r>
              <a:rPr lang="en-US" dirty="0"/>
              <a:t>Data must be combined with all transactions from financial dashboard for this same period, then compared to the recommendations from marketing engine </a:t>
            </a:r>
          </a:p>
          <a:p>
            <a:pPr lvl="1"/>
            <a:r>
              <a:rPr lang="en-US" dirty="0"/>
              <a:t>All data is fully cleansed. </a:t>
            </a:r>
          </a:p>
          <a:p>
            <a:pPr lvl="1"/>
            <a:r>
              <a:rPr lang="en-US"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2</a:t>
            </a:r>
          </a:p>
          <a:p>
            <a:pPr lvl="1"/>
            <a:r>
              <a:rPr lang="en-US" dirty="0"/>
              <a:t>My business compiles data generated by hundreds of corporations. </a:t>
            </a:r>
          </a:p>
          <a:p>
            <a:pPr lvl="1"/>
            <a:r>
              <a:rPr lang="en-US" dirty="0"/>
              <a:t>This data is delivered to us in very large files, transactional updates, and even data streams.</a:t>
            </a:r>
          </a:p>
          <a:p>
            <a:pPr lvl="1"/>
            <a:r>
              <a:rPr lang="en-US" dirty="0"/>
              <a:t>The data must be cleansed and prepared to ensure that rogue inputs do not skew the results. </a:t>
            </a:r>
          </a:p>
          <a:p>
            <a:pPr lvl="1"/>
            <a:r>
              <a:rPr lang="en-US" dirty="0"/>
              <a:t>Knowing the data source for each record is vital to the work we do. </a:t>
            </a:r>
          </a:p>
          <a:p>
            <a:pPr lvl="1"/>
            <a:r>
              <a:rPr lang="en-US" dirty="0"/>
              <a:t>A large portion of the data gathered is irrelevant to our analysis, so this data must be eliminated. </a:t>
            </a:r>
          </a:p>
          <a:p>
            <a:pPr lvl="1"/>
            <a:r>
              <a:rPr lang="en-US"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79</a:t>
            </a:fld>
            <a:endParaRPr lang="it-IT"/>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a:p>
        </p:txBody>
      </p:sp>
    </p:spTree>
    <p:extLst>
      <p:ext uri="{BB962C8B-B14F-4D97-AF65-F5344CB8AC3E}">
        <p14:creationId xmlns:p14="http://schemas.microsoft.com/office/powerpoint/2010/main" val="3593974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83</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84</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85</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86</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88</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Tree>
    <p:extLst>
      <p:ext uri="{BB962C8B-B14F-4D97-AF65-F5344CB8AC3E}">
        <p14:creationId xmlns:p14="http://schemas.microsoft.com/office/powerpoint/2010/main" val="779163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95</a:t>
            </a:fld>
            <a:endParaRPr lang="it-IT"/>
          </a:p>
        </p:txBody>
      </p:sp>
    </p:spTree>
    <p:extLst>
      <p:ext uri="{BB962C8B-B14F-4D97-AF65-F5344CB8AC3E}">
        <p14:creationId xmlns:p14="http://schemas.microsoft.com/office/powerpoint/2010/main" val="5208958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96</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97</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23697</TotalTime>
  <Words>18529</Words>
  <Application>Microsoft Office PowerPoint</Application>
  <PresentationFormat>Widescreen</PresentationFormat>
  <Paragraphs>3188</Paragraphs>
  <Slides>245</Slides>
  <Notes>7</Notes>
  <HiddenSlides>14</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245</vt:i4>
      </vt:variant>
    </vt:vector>
  </HeadingPairs>
  <TitlesOfParts>
    <vt:vector size="259"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1221</cp:revision>
  <dcterms:created xsi:type="dcterms:W3CDTF">2019-03-06T18:10:20Z</dcterms:created>
  <dcterms:modified xsi:type="dcterms:W3CDTF">2022-08-24T13:35:51Z</dcterms:modified>
</cp:coreProperties>
</file>